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257" r:id="rId2"/>
    <p:sldId id="268" r:id="rId3"/>
    <p:sldId id="267" r:id="rId4"/>
    <p:sldId id="260" r:id="rId5"/>
    <p:sldId id="258" r:id="rId6"/>
    <p:sldId id="259" r:id="rId7"/>
    <p:sldId id="265" r:id="rId8"/>
    <p:sldId id="263" r:id="rId9"/>
    <p:sldId id="264" r:id="rId10"/>
    <p:sldId id="261" r:id="rId11"/>
  </p:sldIdLst>
  <p:sldSz cx="9144000" cy="6858000" type="screen4x3"/>
  <p:notesSz cx="9866313" cy="6735763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844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FF"/>
    <a:srgbClr val="FF9900"/>
    <a:srgbClr val="00FF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813" autoAdjust="0"/>
  </p:normalViewPr>
  <p:slideViewPr>
    <p:cSldViewPr>
      <p:cViewPr varScale="1">
        <p:scale>
          <a:sx n="110" d="100"/>
          <a:sy n="110" d="100"/>
        </p:scale>
        <p:origin x="1566" y="96"/>
      </p:cViewPr>
      <p:guideLst>
        <p:guide orient="horz" pos="844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696" cy="337467"/>
          </a:xfrm>
          <a:prstGeom prst="rect">
            <a:avLst/>
          </a:prstGeom>
        </p:spPr>
        <p:txBody>
          <a:bodyPr vert="horz" lIns="87572" tIns="43786" rIns="87572" bIns="43786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8412" y="1"/>
            <a:ext cx="4275696" cy="337467"/>
          </a:xfrm>
          <a:prstGeom prst="rect">
            <a:avLst/>
          </a:prstGeom>
        </p:spPr>
        <p:txBody>
          <a:bodyPr vert="horz" lIns="87572" tIns="43786" rIns="87572" bIns="43786" rtlCol="0"/>
          <a:lstStyle>
            <a:lvl1pPr algn="r">
              <a:defRPr sz="1100"/>
            </a:lvl1pPr>
          </a:lstStyle>
          <a:p>
            <a:fld id="{4123BBAF-527C-4D84-84AF-007FCA4D5875}" type="datetimeFigureOut">
              <a:rPr kumimoji="1" lang="ja-JP" altLang="en-US" smtClean="0"/>
              <a:t>2023/1/8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398296"/>
            <a:ext cx="4275696" cy="337467"/>
          </a:xfrm>
          <a:prstGeom prst="rect">
            <a:avLst/>
          </a:prstGeom>
        </p:spPr>
        <p:txBody>
          <a:bodyPr vert="horz" lIns="87572" tIns="43786" rIns="87572" bIns="43786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8412" y="6398296"/>
            <a:ext cx="4275696" cy="337467"/>
          </a:xfrm>
          <a:prstGeom prst="rect">
            <a:avLst/>
          </a:prstGeom>
        </p:spPr>
        <p:txBody>
          <a:bodyPr vert="horz" lIns="87572" tIns="43786" rIns="87572" bIns="43786" rtlCol="0" anchor="b"/>
          <a:lstStyle>
            <a:lvl1pPr algn="r">
              <a:defRPr sz="1100"/>
            </a:lvl1pPr>
          </a:lstStyle>
          <a:p>
            <a:fld id="{282887DF-E57C-4E08-A4AE-FE61D8D35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56530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275401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8" tIns="47429" rIns="94858" bIns="47429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629" y="1"/>
            <a:ext cx="4275401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8" tIns="47429" rIns="94858" bIns="47429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9613" y="506413"/>
            <a:ext cx="3367087" cy="25241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488"/>
            <a:ext cx="7893050" cy="303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8" tIns="47429" rIns="94858" bIns="474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397806"/>
            <a:ext cx="4275401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8" tIns="47429" rIns="94858" bIns="47429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629" y="6397806"/>
            <a:ext cx="4275401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8" tIns="47429" rIns="94858" bIns="47429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>
                <a:latin typeface="Times New Roman" charset="0"/>
                <a:cs typeface="ＭＳ Ｐゴシック" charset="0"/>
              </a:defRPr>
            </a:lvl1pPr>
          </a:lstStyle>
          <a:p>
            <a:pPr>
              <a:defRPr/>
            </a:pPr>
            <a:fld id="{29E5853E-86C3-BA48-B57A-37043AF0E20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06935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E9E482F-B2B1-084D-9257-B5DF0361CCD1}" type="slidenum">
              <a:rPr kumimoji="0" lang="ja-JP" altLang="en-US" sz="1200">
                <a:latin typeface="Times New Roman" charset="0"/>
              </a:rPr>
              <a:pPr/>
              <a:t>1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97707B8-7B99-BC4E-B2C6-EF36E9C71E3D}" type="slidenum">
              <a:rPr kumimoji="0" lang="ja-JP" altLang="en-US" sz="1200">
                <a:latin typeface="Times New Roman" charset="0"/>
              </a:rPr>
              <a:pPr/>
              <a:t>10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6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ja-JP" altLang="en-US">
              <a:latin typeface="Times New Roman" charset="0"/>
            </a:endParaRPr>
          </a:p>
        </p:txBody>
      </p:sp>
      <p:sp>
        <p:nvSpPr>
          <p:cNvPr id="31747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930933A-EA8C-F649-A8AF-84508368B967}" type="slidenum">
              <a:rPr kumimoji="0" lang="ja-JP" altLang="en-US" sz="1200">
                <a:latin typeface="Times New Roman" charset="0"/>
              </a:rPr>
              <a:pPr/>
              <a:t>2</a:t>
            </a:fld>
            <a:endParaRPr kumimoji="0" lang="en-US" altLang="ja-JP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C6391F9-2FCE-F34B-BEC7-9985AE8FF635}" type="slidenum">
              <a:rPr kumimoji="0" lang="ja-JP" altLang="en-US" sz="1200">
                <a:latin typeface="Times New Roman" charset="0"/>
              </a:rPr>
              <a:pPr/>
              <a:t>3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EFB97DE-4DA3-1C4B-AFAF-6F9CC8F38E0A}" type="slidenum">
              <a:rPr kumimoji="0" lang="ja-JP" altLang="en-US" sz="1200">
                <a:latin typeface="Times New Roman" charset="0"/>
              </a:rPr>
              <a:pPr/>
              <a:t>4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4EA73DC-9E1B-1B48-951C-1A9A2F0D370E}" type="slidenum">
              <a:rPr kumimoji="0" lang="ja-JP" altLang="en-US" sz="1200">
                <a:latin typeface="Times New Roman" charset="0"/>
              </a:rPr>
              <a:pPr/>
              <a:t>5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E4085E5-4740-CE42-9307-37E15F6EF2CD}" type="slidenum">
              <a:rPr kumimoji="0" lang="ja-JP" altLang="en-US" sz="1200">
                <a:latin typeface="Times New Roman" charset="0"/>
              </a:rPr>
              <a:pPr/>
              <a:t>6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9781040-664D-B644-9E7C-4A7D10335AD4}" type="slidenum">
              <a:rPr kumimoji="0" lang="ja-JP" altLang="en-US" sz="1200">
                <a:latin typeface="Times New Roman" charset="0"/>
              </a:rPr>
              <a:pPr/>
              <a:t>7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979A92A-B40E-5641-B721-BFC0E89F9449}" type="slidenum">
              <a:rPr kumimoji="0" lang="ja-JP" altLang="en-US" sz="1200">
                <a:latin typeface="Times New Roman" charset="0"/>
              </a:rPr>
              <a:pPr/>
              <a:t>8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06218DA-5B6E-A143-87B7-D802A802C4DB}" type="slidenum">
              <a:rPr kumimoji="0" lang="ja-JP" altLang="en-US" sz="1200">
                <a:latin typeface="Times New Roman" charset="0"/>
              </a:rPr>
              <a:pPr/>
              <a:t>9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altLang="ja-JP"/>
              <a:t>Click to edit Master title style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200"/>
            </a:lvl1pPr>
          </a:lstStyle>
          <a:p>
            <a:r>
              <a:rPr lang="en-US" altLang="ja-JP"/>
              <a:t>Click to edit Master subtitle style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1B71CA52-83E6-D141-B098-E554A843C05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16942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D734F-1B40-E04F-8933-FFB4758FAF0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2639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80213" y="260350"/>
            <a:ext cx="2174875" cy="5872163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0825" y="260350"/>
            <a:ext cx="6376988" cy="5872163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32E71C-8340-1948-8D48-8CD1176599B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4209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1196975"/>
          </a:xfrm>
        </p:spPr>
        <p:txBody>
          <a:bodyPr anchor="ctr"/>
          <a:lstStyle>
            <a:lvl1pPr algn="ctr">
              <a:defRPr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80F79-98C0-324D-B111-DA94A645BE5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02548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AA141-F91A-A44B-9B31-24D5C24D72A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42496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0825" y="1412875"/>
            <a:ext cx="4275138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78363" y="1412875"/>
            <a:ext cx="4276725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2AB8C-BBE1-594F-845A-58A748CF4722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84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8D30B-0128-A642-8AE2-F188766CB60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65037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B41A63-CEA1-B048-B0C5-BA345682B59C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8232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832EA-377E-0E42-A080-4F9D1DC7F0E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0594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E3489-488D-854F-97C3-50E9EBA26D3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1215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20F05-2AD3-D94F-A4A2-1F1C6F8A5939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37642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260350"/>
            <a:ext cx="865822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12875"/>
            <a:ext cx="8704263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latin typeface="Tahoma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latin typeface="Tahoma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smtClean="0">
                <a:latin typeface="Tahoma" charset="0"/>
                <a:cs typeface="ＭＳ Ｐゴシック" charset="0"/>
              </a:defRPr>
            </a:lvl1pPr>
          </a:lstStyle>
          <a:p>
            <a:pPr>
              <a:defRPr/>
            </a:pPr>
            <a:fld id="{2D79EE9A-5943-6441-B17A-37801AD0A88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n"/>
        <a:defRPr kumimoji="1"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charset="0"/>
        <a:buChar char="n"/>
        <a:defRPr kumimoji="1"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0"/>
        <a:buChar char="n"/>
        <a:defRPr kumimoji="1" sz="22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charset="0"/>
        <a:buChar char="n"/>
        <a:defRPr kumimoji="1"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kumimoji="1"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tsys.jp/aspdac/cgi/add_file.cgi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C11F0F2-FF8C-F84D-A272-BB479EE00A38}" type="slidenum">
              <a:rPr kumimoji="0" lang="ja-JP" altLang="en-US" sz="1400">
                <a:solidFill>
                  <a:schemeClr val="bg2"/>
                </a:solidFill>
                <a:latin typeface="Tahoma" charset="0"/>
              </a:rPr>
              <a:pPr/>
              <a:t>1</a:t>
            </a:fld>
            <a:endParaRPr kumimoji="0" lang="en-US" altLang="ja-JP" sz="1400">
              <a:solidFill>
                <a:schemeClr val="bg2"/>
              </a:solidFill>
              <a:latin typeface="Tahoma" charset="0"/>
            </a:endParaRPr>
          </a:p>
        </p:txBody>
      </p:sp>
      <p:sp>
        <p:nvSpPr>
          <p:cNvPr id="1433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8313" y="765175"/>
            <a:ext cx="8262937" cy="1412875"/>
          </a:xfrm>
        </p:spPr>
        <p:txBody>
          <a:bodyPr/>
          <a:lstStyle/>
          <a:p>
            <a:pPr algn="ctr" eaLnBrk="1" hangingPunct="1"/>
            <a:r>
              <a:rPr kumimoji="0" lang="en-US" altLang="ja-JP" sz="3600" b="1" dirty="0">
                <a:latin typeface="Arial" charset="0"/>
              </a:rPr>
              <a:t>Presentation and Audio Visual Guidelines</a:t>
            </a:r>
          </a:p>
        </p:txBody>
      </p:sp>
      <p:sp>
        <p:nvSpPr>
          <p:cNvPr id="1433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2420938"/>
            <a:ext cx="6400800" cy="1214437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kumimoji="0" lang="en-US" altLang="zh-TW" dirty="0">
                <a:latin typeface="Arial" charset="0"/>
                <a:ea typeface="新細明體" charset="0"/>
                <a:cs typeface="新細明體" charset="0"/>
              </a:rPr>
              <a:t>ASP-DAC 2023</a:t>
            </a:r>
            <a:endParaRPr kumimoji="0" lang="en-US" altLang="ja-JP" dirty="0">
              <a:latin typeface="Arial" charset="0"/>
            </a:endParaRPr>
          </a:p>
        </p:txBody>
      </p:sp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883121" y="3860800"/>
            <a:ext cx="7433295" cy="1811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10000"/>
              </a:spcBef>
            </a:pPr>
            <a:r>
              <a:rPr kumimoji="0" lang="en-US" altLang="ko-KR" sz="2800" dirty="0">
                <a:solidFill>
                  <a:schemeClr val="hlink"/>
                </a:solidFill>
              </a:rPr>
              <a:t>Please </a:t>
            </a:r>
            <a:r>
              <a:rPr kumimoji="0" lang="en-US" altLang="ja-JP" sz="2800" dirty="0">
                <a:solidFill>
                  <a:schemeClr val="hlink"/>
                </a:solidFill>
              </a:rPr>
              <a:t>upload your presentation file via </a:t>
            </a:r>
            <a:r>
              <a:rPr kumimoji="0" lang="en-US" altLang="ko-KR" sz="2800" dirty="0">
                <a:solidFill>
                  <a:schemeClr val="hlink"/>
                </a:solidFill>
              </a:rPr>
              <a:t>w</a:t>
            </a:r>
            <a:r>
              <a:rPr kumimoji="0" lang="en-US" altLang="ja-JP" sz="2800" dirty="0">
                <a:solidFill>
                  <a:schemeClr val="hlink"/>
                </a:solidFill>
              </a:rPr>
              <a:t>eb</a:t>
            </a:r>
          </a:p>
          <a:p>
            <a:pPr algn="ctr">
              <a:spcBef>
                <a:spcPct val="10000"/>
              </a:spcBef>
            </a:pPr>
            <a:r>
              <a:rPr kumimoji="0" lang="en-US" altLang="ja-JP" sz="2800" b="1" dirty="0">
                <a:solidFill>
                  <a:srgbClr val="008000"/>
                </a:solidFill>
              </a:rPr>
              <a:t>by January 13, 2023</a:t>
            </a:r>
            <a:endParaRPr kumimoji="0" lang="en-US" altLang="ja-JP" sz="2800" dirty="0">
              <a:solidFill>
                <a:srgbClr val="008000"/>
              </a:solidFill>
            </a:endParaRPr>
          </a:p>
          <a:p>
            <a:pPr>
              <a:spcBef>
                <a:spcPct val="10000"/>
              </a:spcBef>
            </a:pPr>
            <a:r>
              <a:rPr kumimoji="0" lang="en-US" altLang="ja-JP" dirty="0"/>
              <a:t>(Regular Papers/Invited Papers: PPT, PPTX, or PDF)</a:t>
            </a:r>
          </a:p>
          <a:p>
            <a:pPr algn="ctr">
              <a:spcBef>
                <a:spcPct val="10000"/>
              </a:spcBef>
            </a:pPr>
            <a:r>
              <a:rPr lang="en-US" altLang="ja-JP" dirty="0"/>
              <a:t>http://tsys.jp/aspdac/cgi/add_file.cgi</a:t>
            </a:r>
            <a:r>
              <a:rPr kumimoji="0" lang="en-US" altLang="zh-TW" dirty="0">
                <a:ea typeface="新細明體" charset="0"/>
                <a:cs typeface="新細明體" charset="0"/>
              </a:rPr>
              <a:t> </a:t>
            </a:r>
            <a:endParaRPr kumimoji="0" lang="en-US" altLang="ja-JP" dirty="0">
              <a:ea typeface="新細明體" charset="0"/>
              <a:cs typeface="新細明體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3C52498-6E05-8D44-B529-24FFDE588DF4}" type="slidenum">
              <a:rPr kumimoji="0" lang="ja-JP" altLang="en-US" sz="1400">
                <a:latin typeface="Tahoma" charset="0"/>
              </a:rPr>
              <a:pPr/>
              <a:t>10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ja-JP">
                <a:latin typeface="Arial" charset="0"/>
              </a:rPr>
              <a:t>Rehearsal is the Key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12875"/>
            <a:ext cx="8704263" cy="5111750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kumimoji="0" lang="en-US" altLang="ja-JP" b="1" dirty="0">
                <a:solidFill>
                  <a:schemeClr val="hlink"/>
                </a:solidFill>
                <a:latin typeface="Arial" charset="0"/>
              </a:rPr>
              <a:t>IMPORTANT!</a:t>
            </a:r>
            <a:r>
              <a:rPr kumimoji="0" lang="en-US" altLang="ja-JP" dirty="0">
                <a:latin typeface="Arial" charset="0"/>
              </a:rPr>
              <a:t> 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Present your complete message within the allotted time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Rehearsing is the best way to achieve this</a:t>
            </a:r>
          </a:p>
          <a:p>
            <a:pPr eaLnBrk="1" hangingPunct="1"/>
            <a:r>
              <a:rPr kumimoji="0" lang="en-US" altLang="ja-JP" dirty="0">
                <a:solidFill>
                  <a:srgbClr val="008000"/>
                </a:solidFill>
                <a:latin typeface="Arial" charset="0"/>
              </a:rPr>
              <a:t>Rehearsal Room </a:t>
            </a:r>
          </a:p>
          <a:p>
            <a:pPr lvl="1" eaLnBrk="1" hangingPunct="1"/>
            <a:r>
              <a:rPr kumimoji="0" lang="en-US" altLang="ja-JP" b="1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Room </a:t>
            </a:r>
            <a:r>
              <a:rPr kumimoji="0" lang="en-US" altLang="ja-JP" b="1" dirty="0" err="1">
                <a:solidFill>
                  <a:srgbClr val="008000"/>
                </a:solidFill>
                <a:latin typeface="Arial" charset="0"/>
                <a:cs typeface="ＭＳ Ｐゴシック" charset="0"/>
              </a:rPr>
              <a:t>Phobos</a:t>
            </a:r>
            <a:r>
              <a:rPr kumimoji="0" lang="en-US" altLang="ja-JP" b="1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 </a:t>
            </a:r>
            <a:r>
              <a:rPr kumimoji="0" lang="en-US" altLang="ja-JP" sz="2400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at </a:t>
            </a:r>
            <a:r>
              <a:rPr kumimoji="0" lang="en-US" altLang="ko-KR" sz="2400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the conference </a:t>
            </a:r>
            <a:r>
              <a:rPr kumimoji="0" lang="en-US" altLang="ko-KR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site</a:t>
            </a:r>
            <a:endParaRPr kumimoji="0" lang="en-US" altLang="ko-KR" sz="2400" dirty="0">
              <a:solidFill>
                <a:srgbClr val="008000"/>
              </a:solidFill>
              <a:latin typeface="Arial" charset="0"/>
              <a:cs typeface="ＭＳ Ｐゴシック" charset="0"/>
            </a:endParaRPr>
          </a:p>
          <a:p>
            <a:pPr lvl="1" eaLnBrk="1" hangingPunct="1"/>
            <a:r>
              <a:rPr kumimoji="0" lang="en-US" altLang="ja-JP" sz="2400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Jan16(</a:t>
            </a:r>
            <a:r>
              <a:rPr kumimoji="0" lang="en-US" altLang="ja-JP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Mon</a:t>
            </a:r>
            <a:r>
              <a:rPr kumimoji="0" lang="en-US" altLang="ja-JP" sz="2400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) – Jan </a:t>
            </a:r>
            <a:r>
              <a:rPr kumimoji="0" lang="en-US" altLang="ja-JP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19</a:t>
            </a:r>
            <a:r>
              <a:rPr kumimoji="0" lang="en-US" altLang="ja-JP" sz="2400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 (Thu), 8:00AM – 6:00PM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File checking Room</a:t>
            </a:r>
          </a:p>
          <a:p>
            <a:pPr lvl="1" eaLnBrk="1" hangingPunct="1"/>
            <a:r>
              <a:rPr kumimoji="0" lang="en-US" altLang="ja-JP" b="1" dirty="0">
                <a:latin typeface="Arial" charset="0"/>
              </a:rPr>
              <a:t>Room Deimos </a:t>
            </a:r>
            <a:r>
              <a:rPr kumimoji="0" lang="en-US" altLang="ja-JP" dirty="0">
                <a:latin typeface="Arial" charset="0"/>
              </a:rPr>
              <a:t>at </a:t>
            </a:r>
            <a:r>
              <a:rPr kumimoji="0" lang="en-US" altLang="ko-KR" dirty="0">
                <a:latin typeface="Arial" charset="0"/>
              </a:rPr>
              <a:t>the conference site</a:t>
            </a:r>
          </a:p>
          <a:p>
            <a:pPr lvl="1" eaLnBrk="1" hangingPunct="1"/>
            <a:r>
              <a:rPr kumimoji="0" lang="en-US" altLang="ko-KR" dirty="0">
                <a:latin typeface="Arial" charset="0"/>
              </a:rPr>
              <a:t>Jan 16 (Mon) – Jan 19 (Thu), 8:00AM – 6:00PM</a:t>
            </a:r>
          </a:p>
          <a:p>
            <a:pPr eaLnBrk="1" hangingPunct="1"/>
            <a:endParaRPr kumimoji="0" lang="en-US" altLang="ja-JP" dirty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r>
              <a:rPr lang="en-US" altLang="ja-JP">
                <a:latin typeface="Arial" charset="0"/>
              </a:rPr>
              <a:t>Uploading Presentation Files</a:t>
            </a:r>
            <a:endParaRPr lang="ja-JP" altLang="en-US">
              <a:latin typeface="Arial" charset="0"/>
            </a:endParaRPr>
          </a:p>
        </p:txBody>
      </p:sp>
      <p:sp>
        <p:nvSpPr>
          <p:cNvPr id="30722" name="コンテンツ プレースホルダ 2"/>
          <p:cNvSpPr>
            <a:spLocks noGrp="1"/>
          </p:cNvSpPr>
          <p:nvPr>
            <p:ph idx="1"/>
          </p:nvPr>
        </p:nvSpPr>
        <p:spPr>
          <a:xfrm>
            <a:off x="250825" y="1412875"/>
            <a:ext cx="8704263" cy="4968875"/>
          </a:xfrm>
        </p:spPr>
        <p:txBody>
          <a:bodyPr/>
          <a:lstStyle/>
          <a:p>
            <a:r>
              <a:rPr lang="en-US" altLang="ja-JP" dirty="0">
                <a:latin typeface="Arial" charset="0"/>
              </a:rPr>
              <a:t>All the speakers must upload presentation</a:t>
            </a:r>
            <a:r>
              <a:rPr lang="en-US" altLang="ko-KR" dirty="0">
                <a:latin typeface="Arial" charset="0"/>
              </a:rPr>
              <a:t> files via</a:t>
            </a:r>
            <a:endParaRPr lang="en-US" altLang="ja-JP" dirty="0">
              <a:latin typeface="Arial" charset="0"/>
            </a:endParaRPr>
          </a:p>
          <a:p>
            <a:pPr algn="ctr">
              <a:buNone/>
            </a:pPr>
            <a:r>
              <a:rPr lang="en-US" altLang="ja-JP" sz="2400" dirty="0">
                <a:hlinkClick r:id="rId3"/>
              </a:rPr>
              <a:t>http://tsys.jp/aspdac/cgi/add_file.cgi</a:t>
            </a:r>
            <a:r>
              <a:rPr kumimoji="0" lang="en-US" altLang="zh-TW" sz="2400" dirty="0">
                <a:latin typeface="Arial" charset="0"/>
                <a:ea typeface="新細明體" charset="0"/>
                <a:cs typeface="新細明體" charset="0"/>
              </a:rPr>
              <a:t> </a:t>
            </a:r>
            <a:br>
              <a:rPr kumimoji="0" lang="en-US" altLang="ko-KR" sz="2400" dirty="0">
                <a:latin typeface="Arial" charset="0"/>
                <a:ea typeface="新細明體" charset="0"/>
                <a:cs typeface="新細明體" charset="0"/>
              </a:rPr>
            </a:br>
            <a:r>
              <a:rPr kumimoji="0" lang="en-US" altLang="ja-JP" b="1" dirty="0">
                <a:solidFill>
                  <a:srgbClr val="008000"/>
                </a:solidFill>
              </a:rPr>
              <a:t>by January 13, 2023</a:t>
            </a:r>
            <a:r>
              <a:rPr kumimoji="0" lang="en-US" altLang="ko-KR" b="1" dirty="0">
                <a:solidFill>
                  <a:srgbClr val="008000"/>
                </a:solidFill>
              </a:rPr>
              <a:t> </a:t>
            </a:r>
          </a:p>
          <a:p>
            <a:pPr algn="ctr">
              <a:buNone/>
            </a:pPr>
            <a:endParaRPr kumimoji="0" lang="en-US" altLang="zh-TW" dirty="0">
              <a:latin typeface="Arial" charset="0"/>
              <a:ea typeface="新細明體" charset="0"/>
              <a:cs typeface="新細明體" charset="0"/>
            </a:endParaRPr>
          </a:p>
          <a:p>
            <a:r>
              <a:rPr lang="en-US" altLang="ja-JP" dirty="0">
                <a:latin typeface="Arial" charset="0"/>
              </a:rPr>
              <a:t>Presentation file must be made either in </a:t>
            </a:r>
            <a:r>
              <a:rPr lang="en-US" altLang="ja-JP" b="1" dirty="0">
                <a:latin typeface="Arial" charset="0"/>
              </a:rPr>
              <a:t>PowerPoint 97-2003</a:t>
            </a:r>
            <a:r>
              <a:rPr lang="en-US" altLang="ja-JP" dirty="0">
                <a:latin typeface="Arial" charset="0"/>
              </a:rPr>
              <a:t> (.ppt), </a:t>
            </a:r>
            <a:r>
              <a:rPr lang="en-US" altLang="ja-JP" b="1" dirty="0">
                <a:latin typeface="Arial" charset="0"/>
              </a:rPr>
              <a:t>PowerPoint 2007-2016</a:t>
            </a:r>
            <a:r>
              <a:rPr lang="en-US" altLang="ja-JP" dirty="0">
                <a:latin typeface="Arial" charset="0"/>
              </a:rPr>
              <a:t> (.pptx), or </a:t>
            </a:r>
            <a:r>
              <a:rPr lang="en-US" altLang="ja-JP" b="1" dirty="0">
                <a:latin typeface="Arial" charset="0"/>
              </a:rPr>
              <a:t>PDF</a:t>
            </a:r>
            <a:r>
              <a:rPr lang="en-US" altLang="ja-JP" dirty="0">
                <a:latin typeface="Arial" charset="0"/>
              </a:rPr>
              <a:t> formats</a:t>
            </a:r>
          </a:p>
          <a:p>
            <a:pPr marL="0" indent="0">
              <a:buNone/>
            </a:pPr>
            <a:endParaRPr lang="en-US" altLang="ja-JP" dirty="0">
              <a:latin typeface="Arial" charset="0"/>
            </a:endParaRPr>
          </a:p>
        </p:txBody>
      </p:sp>
      <p:sp>
        <p:nvSpPr>
          <p:cNvPr id="30723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B0B764F-10CF-B743-B0D1-D4578CDB1ACD}" type="slidenum">
              <a:rPr kumimoji="0" lang="ja-JP" altLang="en-US" sz="1400">
                <a:latin typeface="Tahoma" charset="0"/>
              </a:rPr>
              <a:pPr/>
              <a:t>2</a:t>
            </a:fld>
            <a:endParaRPr kumimoji="0" lang="en-US" altLang="ja-JP" sz="1400">
              <a:latin typeface="Tahoma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AB2A471-8DC4-E640-8BF3-A1235E001C95}" type="slidenum">
              <a:rPr kumimoji="0" lang="ja-JP" altLang="en-US" sz="1400">
                <a:latin typeface="Tahoma" charset="0"/>
              </a:rPr>
              <a:pPr/>
              <a:t>3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ASP-DAC 2023 ARCHIVE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39850"/>
            <a:ext cx="8750300" cy="53038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kumimoji="0" lang="en-US" altLang="ja-JP" sz="2400" dirty="0">
                <a:latin typeface="Arial" charset="0"/>
              </a:rPr>
              <a:t>Your can make your slides available via the ASP-DAC 2023 ARCHIVE Web after the conference</a:t>
            </a:r>
          </a:p>
          <a:p>
            <a:pPr eaLnBrk="1" hangingPunct="1">
              <a:lnSpc>
                <a:spcPct val="90000"/>
              </a:lnSpc>
            </a:pPr>
            <a:endParaRPr kumimoji="0" lang="en-US" altLang="ja-JP" sz="2400" dirty="0">
              <a:latin typeface="Arial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kumimoji="0" lang="en-US" altLang="ja-JP" sz="2000" dirty="0">
                <a:latin typeface="Arial" charset="0"/>
              </a:rPr>
              <a:t>FYI: ASP-DAC 2022 Archive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kumimoji="0" lang="en-US" altLang="ja-JP" sz="2000" dirty="0">
                <a:latin typeface="Arial" charset="0"/>
              </a:rPr>
              <a:t>https://www.aspdac.com/aspdac2022/taoka/program/program.html</a:t>
            </a:r>
            <a:endParaRPr kumimoji="0" lang="en-US" altLang="zh-TW" sz="2000" dirty="0">
              <a:latin typeface="Arial" charset="0"/>
              <a:ea typeface="新細明體" charset="0"/>
              <a:cs typeface="新細明體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kumimoji="0" lang="en-US" altLang="ja-JP" sz="2400" dirty="0">
                <a:latin typeface="Arial" charset="0"/>
              </a:rPr>
              <a:t>You will be asked during upload</a:t>
            </a:r>
            <a:r>
              <a:rPr kumimoji="0" lang="en-US" altLang="ko-KR" sz="2400" dirty="0">
                <a:latin typeface="Arial" charset="0"/>
              </a:rPr>
              <a:t>:</a:t>
            </a:r>
            <a:endParaRPr kumimoji="0" lang="en-US" altLang="ja-JP" sz="2400" dirty="0">
              <a:latin typeface="Arial" charset="0"/>
            </a:endParaRPr>
          </a:p>
          <a:p>
            <a:pPr algn="ctr" eaLnBrk="1" hangingPunct="1">
              <a:lnSpc>
                <a:spcPct val="90000"/>
              </a:lnSpc>
              <a:buFont typeface="Wingdings" charset="0"/>
              <a:buNone/>
            </a:pPr>
            <a:r>
              <a:rPr kumimoji="0" lang="en-US" altLang="ja-JP" sz="2400" dirty="0">
                <a:latin typeface="Arial" charset="0"/>
              </a:rPr>
              <a:t>“Do you permit this file to be open on ASP-DAC 2023 ARCHIVE Web site after the conference?”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kumimoji="0" lang="en-US" altLang="ja-JP" sz="2400" dirty="0">
                <a:latin typeface="Helvetica" charset="0"/>
              </a:rPr>
              <a:t>If you agree, please check “Yes”</a:t>
            </a:r>
          </a:p>
          <a:p>
            <a:pPr eaLnBrk="1" hangingPunct="1">
              <a:lnSpc>
                <a:spcPct val="90000"/>
              </a:lnSpc>
            </a:pPr>
            <a:endParaRPr kumimoji="0" lang="en-US" altLang="ja-JP" dirty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kumimoji="0" lang="en-US" altLang="ja-JP" sz="2400" dirty="0">
                <a:latin typeface="Arial" charset="0"/>
              </a:rPr>
              <a:t>We recommend you to have your slides on the archive, for it will help promote your ideas to a larger audience. </a:t>
            </a:r>
          </a:p>
          <a:p>
            <a:pPr eaLnBrk="1" hangingPunct="1">
              <a:lnSpc>
                <a:spcPct val="90000"/>
              </a:lnSpc>
            </a:pPr>
            <a:endParaRPr kumimoji="0" lang="en-US" altLang="ja-JP" sz="2400" dirty="0">
              <a:latin typeface="Helvetica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91300FD-382E-3147-9B25-46BDFA6EFE7D}" type="slidenum">
              <a:rPr kumimoji="0" lang="ja-JP" altLang="en-US" sz="1400">
                <a:latin typeface="Tahoma" charset="0"/>
              </a:rPr>
              <a:pPr/>
              <a:t>4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Presentation Preparation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kumimoji="0" lang="en-US" altLang="ko-KR" b="1" dirty="0">
                <a:solidFill>
                  <a:schemeClr val="hlink"/>
                </a:solidFill>
                <a:latin typeface="Arial" charset="0"/>
              </a:rPr>
              <a:t>Regular Papers: </a:t>
            </a:r>
          </a:p>
          <a:p>
            <a:pPr lvl="1" eaLnBrk="1" hangingPunct="1"/>
            <a:r>
              <a:rPr kumimoji="0" lang="en-US" altLang="ko-KR" b="1" dirty="0">
                <a:solidFill>
                  <a:schemeClr val="hlink"/>
                </a:solidFill>
                <a:latin typeface="Arial" charset="0"/>
              </a:rPr>
              <a:t>You have 25 min (</a:t>
            </a:r>
            <a:r>
              <a:rPr kumimoji="0" lang="en-US" altLang="ja-JP" b="1" dirty="0">
                <a:solidFill>
                  <a:schemeClr val="hlink"/>
                </a:solidFill>
                <a:latin typeface="Arial" charset="0"/>
              </a:rPr>
              <a:t>20 min for presentation and 5 min for Q&amp;A)</a:t>
            </a:r>
          </a:p>
          <a:p>
            <a:pPr eaLnBrk="1" hangingPunct="1"/>
            <a:r>
              <a:rPr kumimoji="0" lang="en-US" altLang="ja-JP" b="1" dirty="0">
                <a:solidFill>
                  <a:schemeClr val="hlink"/>
                </a:solidFill>
                <a:latin typeface="Arial" charset="0"/>
              </a:rPr>
              <a:t>Invited Papers: </a:t>
            </a:r>
          </a:p>
          <a:p>
            <a:pPr lvl="1" eaLnBrk="1" hangingPunct="1"/>
            <a:r>
              <a:rPr kumimoji="0" lang="en-US" altLang="ja-JP" b="1" dirty="0">
                <a:solidFill>
                  <a:schemeClr val="hlink"/>
                </a:solidFill>
                <a:latin typeface="Arial" charset="0"/>
              </a:rPr>
              <a:t>Discuss the presentation time with the organizer.  </a:t>
            </a: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ja-JP" dirty="0">
                <a:latin typeface="Arial" charset="0"/>
              </a:rPr>
              <a:t>Spend at least 30 seconds on each slide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Give the audience a chance to read </a:t>
            </a:r>
            <a:r>
              <a:rPr kumimoji="0" lang="en-US" altLang="ko-KR" dirty="0">
                <a:latin typeface="Arial" charset="0"/>
              </a:rPr>
              <a:t>over </a:t>
            </a:r>
            <a:r>
              <a:rPr kumimoji="0" lang="en-US" altLang="ja-JP" dirty="0">
                <a:latin typeface="Arial" charset="0"/>
              </a:rPr>
              <a:t>the slide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Speak across the slides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Avoid talking “at” your slide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Conclude your presentation with point punctuation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8996FBD-AD6E-4D41-AE88-2AFCFEA72337}" type="slidenum">
              <a:rPr kumimoji="0" lang="ja-JP" altLang="en-US" sz="1400">
                <a:latin typeface="Tahoma" charset="0"/>
              </a:rPr>
              <a:pPr/>
              <a:t>5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"/>
            <a:ext cx="9144000" cy="1440000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Slide Preparation: </a:t>
            </a:r>
            <a:br>
              <a:rPr kumimoji="0" lang="en-US" altLang="ja-JP" dirty="0">
                <a:latin typeface="Arial" charset="0"/>
              </a:rPr>
            </a:br>
            <a:r>
              <a:rPr kumimoji="0" lang="en-US" altLang="ja-JP" dirty="0">
                <a:latin typeface="Arial" charset="0"/>
              </a:rPr>
              <a:t>Rules and Recommendations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628799"/>
            <a:ext cx="8703568" cy="4895825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Use “</a:t>
            </a:r>
            <a:r>
              <a:rPr kumimoji="0" lang="en-US" altLang="ja-JP" b="1" dirty="0">
                <a:latin typeface="Arial" charset="0"/>
              </a:rPr>
              <a:t>landscape</a:t>
            </a:r>
            <a:r>
              <a:rPr kumimoji="0" lang="en-US" altLang="ja-JP" dirty="0">
                <a:latin typeface="Arial" charset="0"/>
              </a:rPr>
              <a:t>” layout</a:t>
            </a:r>
            <a:br>
              <a:rPr kumimoji="0" lang="en-US" altLang="ko-KR" dirty="0">
                <a:latin typeface="Arial" charset="0"/>
              </a:rPr>
            </a:b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ja-JP" b="1" dirty="0">
                <a:latin typeface="Arial" charset="0"/>
              </a:rPr>
              <a:t>NO company name </a:t>
            </a:r>
            <a:r>
              <a:rPr kumimoji="0" lang="en-US" altLang="ko-KR" dirty="0">
                <a:latin typeface="Arial" charset="0"/>
              </a:rPr>
              <a:t>or</a:t>
            </a:r>
            <a:r>
              <a:rPr kumimoji="0" lang="en-US" altLang="ja-JP" dirty="0">
                <a:latin typeface="Arial" charset="0"/>
              </a:rPr>
              <a:t> </a:t>
            </a:r>
            <a:r>
              <a:rPr kumimoji="0" lang="en-US" altLang="ja-JP" b="1" dirty="0">
                <a:latin typeface="Arial" charset="0"/>
              </a:rPr>
              <a:t>logo</a:t>
            </a:r>
            <a:r>
              <a:rPr kumimoji="0" lang="en-US" altLang="ja-JP" dirty="0">
                <a:latin typeface="Arial" charset="0"/>
              </a:rPr>
              <a:t> except </a:t>
            </a:r>
            <a:r>
              <a:rPr kumimoji="0" lang="en-US" altLang="ko-KR" dirty="0">
                <a:latin typeface="Arial" charset="0"/>
              </a:rPr>
              <a:t>in </a:t>
            </a:r>
            <a:r>
              <a:rPr kumimoji="0" lang="en-US" altLang="ja-JP" dirty="0">
                <a:latin typeface="Arial" charset="0"/>
              </a:rPr>
              <a:t>title page</a:t>
            </a:r>
            <a:br>
              <a:rPr kumimoji="0" lang="en-US" altLang="ko-KR" dirty="0">
                <a:latin typeface="Arial" charset="0"/>
              </a:rPr>
            </a:b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ja-JP" dirty="0">
                <a:latin typeface="Arial" charset="0"/>
              </a:rPr>
              <a:t>Use </a:t>
            </a:r>
            <a:r>
              <a:rPr kumimoji="0" lang="en-US" altLang="ja-JP" b="1" dirty="0">
                <a:latin typeface="Arial" charset="0"/>
              </a:rPr>
              <a:t>big</a:t>
            </a:r>
            <a:r>
              <a:rPr kumimoji="0" lang="en-US" altLang="ja-JP" dirty="0">
                <a:latin typeface="Arial" charset="0"/>
              </a:rPr>
              <a:t>, </a:t>
            </a:r>
            <a:r>
              <a:rPr kumimoji="0" lang="en-US" altLang="ja-JP" b="1" dirty="0">
                <a:latin typeface="Arial" charset="0"/>
              </a:rPr>
              <a:t>bold fonts</a:t>
            </a:r>
            <a:r>
              <a:rPr kumimoji="0" lang="en-US" altLang="ja-JP" dirty="0">
                <a:latin typeface="Arial" charset="0"/>
              </a:rPr>
              <a:t> in “sans-serif” (Arial/Helvetica) </a:t>
            </a:r>
          </a:p>
          <a:p>
            <a:pPr eaLnBrk="1" hangingPunct="1">
              <a:buFont typeface="Wingdings" charset="0"/>
              <a:buNone/>
            </a:pPr>
            <a:r>
              <a:rPr kumimoji="0" lang="en-US" altLang="ja-JP" dirty="0">
                <a:latin typeface="Arial" charset="0"/>
              </a:rPr>
              <a:t>	</a:t>
            </a:r>
            <a:r>
              <a:rPr kumimoji="0" lang="en-US" altLang="ja-JP" b="1" dirty="0">
                <a:latin typeface="Arial" charset="0"/>
              </a:rPr>
              <a:t>Recommended font size</a:t>
            </a:r>
            <a:r>
              <a:rPr kumimoji="0" lang="en-US" altLang="ko-KR" dirty="0">
                <a:latin typeface="Arial" charset="0"/>
              </a:rPr>
              <a:t>:</a:t>
            </a:r>
            <a:endParaRPr kumimoji="0" lang="en-US" altLang="ja-JP" dirty="0">
              <a:latin typeface="Arial" charset="0"/>
            </a:endParaRP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36 point for slide title</a:t>
            </a: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28 point for major bullets</a:t>
            </a: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24 point for indented bullets</a:t>
            </a: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Anything below 20 point is too small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FA884D2-EC84-854D-8FD5-6CF679E60460}" type="slidenum">
              <a:rPr kumimoji="0" lang="ja-JP" altLang="en-US" sz="1400">
                <a:latin typeface="Tahoma" charset="0"/>
              </a:rPr>
              <a:pPr/>
              <a:t>6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"/>
            <a:ext cx="9144000" cy="1440000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Slide Preparation: </a:t>
            </a:r>
            <a:br>
              <a:rPr kumimoji="0" lang="en-US" altLang="ja-JP" dirty="0">
                <a:latin typeface="Arial" charset="0"/>
              </a:rPr>
            </a:br>
            <a:r>
              <a:rPr kumimoji="0" lang="en-US" altLang="ja-JP" dirty="0">
                <a:latin typeface="Arial" charset="0"/>
              </a:rPr>
              <a:t>Rules and Recommendations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28800"/>
            <a:ext cx="8704263" cy="1439863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Use </a:t>
            </a:r>
            <a:r>
              <a:rPr kumimoji="0" lang="en-US" altLang="ja-JP" b="1" dirty="0">
                <a:latin typeface="Arial" charset="0"/>
              </a:rPr>
              <a:t>contrasting brightness levels</a:t>
            </a:r>
            <a:r>
              <a:rPr kumimoji="0" lang="en-US" altLang="ja-JP" dirty="0">
                <a:latin typeface="Arial" charset="0"/>
              </a:rPr>
              <a:t>, </a:t>
            </a:r>
          </a:p>
          <a:p>
            <a:pPr eaLnBrk="1" hangingPunct="1">
              <a:buFont typeface="Wingdings" charset="0"/>
              <a:buNone/>
            </a:pPr>
            <a:r>
              <a:rPr kumimoji="0" lang="en-US" altLang="ja-JP" dirty="0">
                <a:latin typeface="Arial" charset="0"/>
              </a:rPr>
              <a:t>	e.g. light-on-dark or dark-on-light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5437188" y="3140100"/>
            <a:ext cx="2663825" cy="122555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>
              <a:ea typeface="新細明體" charset="0"/>
              <a:cs typeface="新細明體" charset="0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5508625" y="3500463"/>
            <a:ext cx="23034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ja-JP" sz="2000">
                <a:solidFill>
                  <a:schemeClr val="hlink"/>
                </a:solidFill>
              </a:rPr>
              <a:t>Red on blue is bad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547813" y="3140100"/>
            <a:ext cx="2663825" cy="1225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TW" altLang="en-US">
              <a:ea typeface="新細明體" charset="0"/>
              <a:cs typeface="新細明體" charset="0"/>
            </a:endParaRP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1692275" y="3213125"/>
            <a:ext cx="230346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ja-JP" sz="2000"/>
              <a:t>Black,</a:t>
            </a:r>
            <a:r>
              <a:rPr kumimoji="0" lang="en-US" altLang="ja-JP" sz="2000">
                <a:solidFill>
                  <a:schemeClr val="hlink"/>
                </a:solidFill>
              </a:rPr>
              <a:t> </a:t>
            </a:r>
            <a:r>
              <a:rPr kumimoji="0" lang="en-US" altLang="ja-JP" sz="2000">
                <a:solidFill>
                  <a:srgbClr val="0000FF"/>
                </a:solidFill>
              </a:rPr>
              <a:t>blue,</a:t>
            </a:r>
            <a:r>
              <a:rPr kumimoji="0" lang="en-US" altLang="ja-JP" sz="2000">
                <a:solidFill>
                  <a:schemeClr val="hlink"/>
                </a:solidFill>
              </a:rPr>
              <a:t> red, </a:t>
            </a:r>
            <a:r>
              <a:rPr kumimoji="0" lang="en-US" altLang="ja-JP" sz="2000">
                <a:solidFill>
                  <a:srgbClr val="00FF00"/>
                </a:solidFill>
              </a:rPr>
              <a:t>green,</a:t>
            </a:r>
            <a:r>
              <a:rPr kumimoji="0" lang="en-US" altLang="ja-JP" sz="2000">
                <a:solidFill>
                  <a:schemeClr val="hlink"/>
                </a:solidFill>
              </a:rPr>
              <a:t> </a:t>
            </a:r>
            <a:r>
              <a:rPr kumimoji="0" lang="en-US" altLang="ja-JP" sz="2000">
                <a:solidFill>
                  <a:srgbClr val="FF9900"/>
                </a:solidFill>
              </a:rPr>
              <a:t>orange</a:t>
            </a:r>
            <a:r>
              <a:rPr kumimoji="0" lang="en-US" altLang="ja-JP" sz="2000">
                <a:solidFill>
                  <a:schemeClr val="hlink"/>
                </a:solidFill>
              </a:rPr>
              <a:t> </a:t>
            </a:r>
            <a:r>
              <a:rPr kumimoji="0" lang="en-US" altLang="ja-JP" sz="2000"/>
              <a:t>on white is good</a:t>
            </a: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250825" y="4652988"/>
            <a:ext cx="8704263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en-US" altLang="ko-KR" sz="2800"/>
              <a:t>Minimize the use of animation</a:t>
            </a:r>
            <a:endParaRPr lang="en-US" altLang="ja-JP" sz="2800"/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en-US" altLang="ja-JP" sz="2800"/>
              <a:t>Keep the visual simple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en-US" altLang="ja-JP" sz="2800"/>
              <a:t>Use thick lines for graphics (minimum: 2 point)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F250EA9-5806-BF4D-AD54-684A81B196B9}" type="slidenum">
              <a:rPr kumimoji="0" lang="ja-JP" altLang="en-US" sz="1400">
                <a:latin typeface="Tahoma" charset="0"/>
              </a:rPr>
              <a:pPr/>
              <a:t>7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"/>
            <a:ext cx="9144000" cy="1440000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Slide Preparation: </a:t>
            </a:r>
            <a:br>
              <a:rPr kumimoji="0" lang="en-US" altLang="ja-JP" dirty="0">
                <a:latin typeface="Arial" charset="0"/>
              </a:rPr>
            </a:br>
            <a:r>
              <a:rPr kumimoji="0" lang="en-US" altLang="ja-JP" dirty="0">
                <a:latin typeface="Arial" charset="0"/>
              </a:rPr>
              <a:t>Rules and Recommendations</a:t>
            </a: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4718050" y="5271343"/>
            <a:ext cx="2446338" cy="482600"/>
          </a:xfrm>
          <a:prstGeom prst="rect">
            <a:avLst/>
          </a:prstGeom>
          <a:noFill/>
          <a:ln w="254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ja-JP" altLang="en-US">
                <a:solidFill>
                  <a:schemeClr val="hlink"/>
                </a:solidFill>
                <a:latin typeface="Tahoma" charset="0"/>
              </a:rPr>
              <a:t>Ｉ　＝　</a:t>
            </a:r>
            <a:r>
              <a:rPr kumimoji="0" lang="en-US" altLang="ja-JP">
                <a:solidFill>
                  <a:schemeClr val="hlink"/>
                </a:solidFill>
                <a:latin typeface="Tahoma" charset="0"/>
              </a:rPr>
              <a:t>α × β</a:t>
            </a:r>
          </a:p>
        </p:txBody>
      </p:sp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1044575" y="5271343"/>
            <a:ext cx="2087563" cy="482600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ja-JP">
                <a:solidFill>
                  <a:schemeClr val="folHlink"/>
                </a:solidFill>
                <a:latin typeface="Tahoma" charset="0"/>
              </a:rPr>
              <a:t>I = </a:t>
            </a:r>
            <a:r>
              <a:rPr kumimoji="0" lang="en-US" altLang="ja-JP">
                <a:solidFill>
                  <a:schemeClr val="folHlink"/>
                </a:solidFill>
                <a:latin typeface="Symbol" charset="0"/>
              </a:rPr>
              <a:t>a</a:t>
            </a:r>
            <a:r>
              <a:rPr kumimoji="0" lang="en-US" altLang="ja-JP">
                <a:solidFill>
                  <a:schemeClr val="folHlink"/>
                </a:solidFill>
                <a:latin typeface="Tahoma" charset="0"/>
              </a:rPr>
              <a:t> x </a:t>
            </a:r>
            <a:r>
              <a:rPr kumimoji="0" lang="en-US" altLang="ja-JP">
                <a:solidFill>
                  <a:schemeClr val="folHlink"/>
                </a:solidFill>
                <a:latin typeface="Symbol" charset="0"/>
              </a:rPr>
              <a:t>b</a:t>
            </a:r>
          </a:p>
        </p:txBody>
      </p:sp>
      <p:sp>
        <p:nvSpPr>
          <p:cNvPr id="20485" name="Text Box 6"/>
          <p:cNvSpPr txBox="1">
            <a:spLocks noChangeArrowheads="1"/>
          </p:cNvSpPr>
          <p:nvPr/>
        </p:nvSpPr>
        <p:spPr bwMode="auto">
          <a:xfrm>
            <a:off x="971550" y="5920630"/>
            <a:ext cx="23034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ja-JP">
                <a:solidFill>
                  <a:schemeClr val="folHlink"/>
                </a:solidFill>
              </a:rPr>
              <a:t>This is OK.</a:t>
            </a:r>
          </a:p>
        </p:txBody>
      </p:sp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3995738" y="5919043"/>
            <a:ext cx="43211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ja-JP">
                <a:solidFill>
                  <a:schemeClr val="hlink"/>
                </a:solidFill>
              </a:rPr>
              <a:t>This is NG (the same equation in a 2-byte font).</a:t>
            </a:r>
          </a:p>
        </p:txBody>
      </p:sp>
      <p:sp>
        <p:nvSpPr>
          <p:cNvPr id="20487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250825" y="1701055"/>
            <a:ext cx="8704263" cy="3600450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This file can be a template for your presentation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Avoid the </a:t>
            </a:r>
            <a:r>
              <a:rPr kumimoji="0" lang="en-US" altLang="ko-KR" dirty="0">
                <a:latin typeface="Arial" charset="0"/>
              </a:rPr>
              <a:t>bottom region</a:t>
            </a:r>
            <a:r>
              <a:rPr kumimoji="0" lang="en-US" altLang="ja-JP" dirty="0">
                <a:latin typeface="Arial" charset="0"/>
              </a:rPr>
              <a:t> of your slide</a:t>
            </a:r>
          </a:p>
          <a:p>
            <a:pPr lvl="1" eaLnBrk="1" hangingPunct="1"/>
            <a:r>
              <a:rPr kumimoji="0" lang="en-US" altLang="ko-KR" dirty="0">
                <a:latin typeface="Arial" charset="0"/>
                <a:cs typeface="ＭＳ Ｐゴシック" charset="0"/>
              </a:rPr>
              <a:t>Difficult to see from back of the room</a:t>
            </a:r>
            <a:endParaRPr kumimoji="0" lang="en-US" altLang="ja-JP" dirty="0">
              <a:latin typeface="Arial" charset="0"/>
              <a:cs typeface="ＭＳ Ｐゴシック" charset="0"/>
            </a:endParaRPr>
          </a:p>
          <a:p>
            <a:pPr eaLnBrk="1" hangingPunct="1"/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ja-JP" b="1" dirty="0">
                <a:latin typeface="Arial" charset="0"/>
              </a:rPr>
              <a:t>For </a:t>
            </a:r>
            <a:r>
              <a:rPr kumimoji="0" lang="en-US" altLang="ko-KR" b="1" dirty="0">
                <a:latin typeface="Arial" charset="0"/>
              </a:rPr>
              <a:t>users of </a:t>
            </a:r>
            <a:r>
              <a:rPr kumimoji="0" lang="en-US" altLang="ja-JP" b="1" dirty="0">
                <a:latin typeface="Arial" charset="0"/>
              </a:rPr>
              <a:t>non-English OS</a:t>
            </a:r>
            <a:r>
              <a:rPr kumimoji="0" lang="en-US" altLang="ja-JP" dirty="0">
                <a:latin typeface="Arial" charset="0"/>
              </a:rPr>
              <a:t>:</a:t>
            </a:r>
          </a:p>
          <a:p>
            <a:pPr lvl="1" eaLnBrk="1" hangingPunct="1"/>
            <a:r>
              <a:rPr kumimoji="0" lang="en-US" altLang="ja-JP" b="1" dirty="0">
                <a:latin typeface="Arial" charset="0"/>
                <a:cs typeface="ＭＳ Ｐゴシック" charset="0"/>
              </a:rPr>
              <a:t>Use fonts </a:t>
            </a:r>
            <a:r>
              <a:rPr kumimoji="0" lang="en-US" altLang="ko-KR" b="1" dirty="0">
                <a:latin typeface="Arial" charset="0"/>
                <a:cs typeface="ＭＳ Ｐゴシック" charset="0"/>
              </a:rPr>
              <a:t>that are also </a:t>
            </a:r>
            <a:r>
              <a:rPr kumimoji="0" lang="en-US" altLang="ja-JP" b="1" dirty="0">
                <a:latin typeface="Arial" charset="0"/>
                <a:cs typeface="ＭＳ Ｐゴシック" charset="0"/>
              </a:rPr>
              <a:t>available </a:t>
            </a:r>
            <a:r>
              <a:rPr kumimoji="0" lang="en-US" altLang="ko-KR" b="1" dirty="0">
                <a:latin typeface="Arial" charset="0"/>
                <a:cs typeface="ＭＳ Ｐゴシック" charset="0"/>
              </a:rPr>
              <a:t>in</a:t>
            </a:r>
            <a:r>
              <a:rPr kumimoji="0" lang="en-US" altLang="ja-JP" b="1" dirty="0">
                <a:latin typeface="Arial" charset="0"/>
                <a:cs typeface="ＭＳ Ｐゴシック" charset="0"/>
              </a:rPr>
              <a:t> English OS</a:t>
            </a: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Verify correct projection at Rehearsal room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F389B46-373D-054D-878F-01787D56EE3A}" type="slidenum">
              <a:rPr kumimoji="0" lang="ja-JP" altLang="en-US" sz="1400">
                <a:latin typeface="Tahoma" charset="0"/>
              </a:rPr>
              <a:pPr/>
              <a:t>8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ko-KR" dirty="0">
                <a:latin typeface="Arial" charset="0"/>
              </a:rPr>
              <a:t>Each Session Room is Equipped with</a:t>
            </a:r>
            <a:endParaRPr kumimoji="0" lang="en-US" altLang="ja-JP" dirty="0">
              <a:latin typeface="Arial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39850"/>
            <a:ext cx="8704263" cy="5232400"/>
          </a:xfrm>
        </p:spPr>
        <p:txBody>
          <a:bodyPr/>
          <a:lstStyle/>
          <a:p>
            <a:pPr eaLnBrk="1" hangingPunct="1"/>
            <a:r>
              <a:rPr kumimoji="0" lang="en-US" altLang="ja-JP" b="1" dirty="0">
                <a:latin typeface="Arial" charset="0"/>
              </a:rPr>
              <a:t>LCD Projector</a:t>
            </a:r>
            <a:r>
              <a:rPr kumimoji="0" lang="en-US" altLang="ja-JP" dirty="0">
                <a:latin typeface="Arial" charset="0"/>
              </a:rPr>
              <a:t>/Laser Pointer/Microphones</a:t>
            </a:r>
            <a:br>
              <a:rPr kumimoji="0" lang="en-US" altLang="ko-KR" dirty="0">
                <a:latin typeface="Arial" charset="0"/>
              </a:rPr>
            </a:b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ja-JP" b="1" dirty="0">
                <a:latin typeface="Arial" charset="0"/>
              </a:rPr>
              <a:t>Laptop computer</a:t>
            </a:r>
            <a:r>
              <a:rPr kumimoji="0" lang="en-US" altLang="ja-JP" dirty="0">
                <a:latin typeface="Arial" charset="0"/>
              </a:rPr>
              <a:t> with USB connectors</a:t>
            </a:r>
          </a:p>
          <a:p>
            <a:pPr lvl="1" eaLnBrk="1" hangingPunct="1"/>
            <a:r>
              <a:rPr kumimoji="0" lang="en-US" altLang="ko-KR" b="1" dirty="0">
                <a:solidFill>
                  <a:schemeClr val="hlink"/>
                </a:solidFill>
                <a:latin typeface="Arial" charset="0"/>
                <a:cs typeface="ＭＳ Ｐゴシック" charset="0"/>
              </a:rPr>
              <a:t>You are not allowed to use your own computer</a:t>
            </a:r>
          </a:p>
          <a:p>
            <a:pPr lvl="1" eaLnBrk="1" hangingPunct="1">
              <a:buFont typeface="Wingdings" charset="0"/>
              <a:buNone/>
            </a:pPr>
            <a:r>
              <a:rPr kumimoji="0" lang="en-US" altLang="ja-JP" dirty="0">
                <a:latin typeface="Arial" charset="0"/>
                <a:cs typeface="ＭＳ Ｐゴシック" charset="0"/>
              </a:rPr>
              <a:t>	</a:t>
            </a:r>
            <a:endParaRPr kumimoji="0" lang="en-US" altLang="ja-JP" b="1" dirty="0">
              <a:solidFill>
                <a:srgbClr val="FF0000"/>
              </a:solidFill>
              <a:latin typeface="Arial" charset="0"/>
              <a:cs typeface="ＭＳ Ｐゴシック" charset="0"/>
            </a:endParaRPr>
          </a:p>
          <a:p>
            <a:pPr eaLnBrk="1" hangingPunct="1"/>
            <a:r>
              <a:rPr kumimoji="0" lang="en-US" altLang="ja-JP" dirty="0">
                <a:solidFill>
                  <a:srgbClr val="008000"/>
                </a:solidFill>
                <a:latin typeface="Arial" charset="0"/>
              </a:rPr>
              <a:t>Software: </a:t>
            </a:r>
          </a:p>
          <a:p>
            <a:pPr lvl="1" eaLnBrk="1" hangingPunct="1"/>
            <a:r>
              <a:rPr kumimoji="0" lang="en-US" altLang="ja-JP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PowerPoint 2013 and PowerPoint 2021</a:t>
            </a:r>
          </a:p>
          <a:p>
            <a:pPr lvl="1" eaLnBrk="1" hangingPunct="1"/>
            <a:r>
              <a:rPr kumimoji="0" lang="en-US" altLang="ja-JP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Adobe Acrobat Reader DC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41F8F8A-C0A9-3D4D-9E2A-0751DFD00286}" type="slidenum">
              <a:rPr kumimoji="0" lang="ja-JP" altLang="en-US" sz="1400">
                <a:latin typeface="Tahoma" charset="0"/>
              </a:rPr>
              <a:pPr/>
              <a:t>9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ko-KR">
                <a:latin typeface="Arial" charset="0"/>
              </a:rPr>
              <a:t>During Presentation</a:t>
            </a:r>
            <a:endParaRPr kumimoji="0" lang="en-US" altLang="ja-JP">
              <a:latin typeface="Arial" charset="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39850"/>
            <a:ext cx="8704263" cy="4897438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Put on microphone</a:t>
            </a:r>
            <a:br>
              <a:rPr kumimoji="0" lang="en-US" altLang="ko-KR" dirty="0">
                <a:latin typeface="Arial" charset="0"/>
              </a:rPr>
            </a:b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ko-KR" dirty="0">
                <a:latin typeface="Arial" charset="0"/>
              </a:rPr>
              <a:t>Locate</a:t>
            </a:r>
            <a:r>
              <a:rPr kumimoji="0" lang="en-US" altLang="ja-JP" dirty="0">
                <a:latin typeface="Arial" charset="0"/>
              </a:rPr>
              <a:t> &amp; test laser pointer</a:t>
            </a: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Use </a:t>
            </a:r>
            <a:r>
              <a:rPr kumimoji="0" lang="en-US" altLang="ko-KR" dirty="0">
                <a:latin typeface="Arial" charset="0"/>
                <a:cs typeface="ＭＳ Ｐゴシック" charset="0"/>
              </a:rPr>
              <a:t>it only when necessary during the presentation</a:t>
            </a:r>
            <a:br>
              <a:rPr kumimoji="0" lang="en-US" altLang="ko-KR" dirty="0">
                <a:latin typeface="Arial" charset="0"/>
                <a:cs typeface="ＭＳ Ｐゴシック" charset="0"/>
              </a:rPr>
            </a:br>
            <a:endParaRPr kumimoji="0" lang="en-US" altLang="ja-JP" dirty="0">
              <a:latin typeface="Arial" charset="0"/>
              <a:cs typeface="ＭＳ Ｐゴシック" charset="0"/>
            </a:endParaRPr>
          </a:p>
          <a:p>
            <a:pPr eaLnBrk="1" hangingPunct="1"/>
            <a:r>
              <a:rPr kumimoji="0" lang="en-US" altLang="ja-JP" dirty="0">
                <a:latin typeface="Arial" charset="0"/>
              </a:rPr>
              <a:t>Advance slides with mouse or keyboard arrows</a:t>
            </a:r>
            <a:br>
              <a:rPr kumimoji="0" lang="en-US" altLang="ko-KR" dirty="0">
                <a:latin typeface="Arial" charset="0"/>
              </a:rPr>
            </a:b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ko-KR" b="1" dirty="0">
                <a:latin typeface="Arial" charset="0"/>
              </a:rPr>
              <a:t>KEEP YOUR TIME</a:t>
            </a:r>
            <a:endParaRPr kumimoji="0" lang="en-US" altLang="ja-JP" b="1" dirty="0">
              <a:latin typeface="Arial" charset="0"/>
            </a:endParaRPr>
          </a:p>
          <a:p>
            <a:pPr eaLnBrk="1" hangingPunct="1">
              <a:buFont typeface="Wingdings" charset="0"/>
              <a:buNone/>
            </a:pPr>
            <a:r>
              <a:rPr kumimoji="0" lang="en-US" altLang="ja-JP" dirty="0">
                <a:latin typeface="Arial" charset="0"/>
              </a:rPr>
              <a:t>	NOTE: Session Staff will assist Session Chair to time the presentation and to show “Time Up” sign at the end of the presentation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5333</TotalTime>
  <Words>652</Words>
  <Application>Microsoft Office PowerPoint</Application>
  <PresentationFormat>画面に合わせる (4:3)</PresentationFormat>
  <Paragraphs>105</Paragraphs>
  <Slides>10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9" baseType="lpstr">
      <vt:lpstr>ＭＳ Ｐゴシック</vt:lpstr>
      <vt:lpstr>新細明體</vt:lpstr>
      <vt:lpstr>Arial</vt:lpstr>
      <vt:lpstr>Helvetica</vt:lpstr>
      <vt:lpstr>Symbol</vt:lpstr>
      <vt:lpstr>Tahoma</vt:lpstr>
      <vt:lpstr>Times New Roman</vt:lpstr>
      <vt:lpstr>Wingdings</vt:lpstr>
      <vt:lpstr>Blends</vt:lpstr>
      <vt:lpstr>Presentation and Audio Visual Guidelines</vt:lpstr>
      <vt:lpstr>Uploading Presentation Files</vt:lpstr>
      <vt:lpstr>ASP-DAC 2023 ARCHIVE</vt:lpstr>
      <vt:lpstr>Presentation Preparation</vt:lpstr>
      <vt:lpstr>Slide Preparation:  Rules and Recommendations</vt:lpstr>
      <vt:lpstr>Slide Preparation:  Rules and Recommendations</vt:lpstr>
      <vt:lpstr>Slide Preparation:  Rules and Recommendations</vt:lpstr>
      <vt:lpstr>Each Session Room is Equipped with</vt:lpstr>
      <vt:lpstr>During Presentation</vt:lpstr>
      <vt:lpstr>Rehearsal is the Key</vt:lpstr>
    </vt:vector>
  </TitlesOfParts>
  <Company>Kyoto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ICCAD AV guidelines</dc:title>
  <dc:subject>ICCAD Presentation &amp; Audio Visual Guidelines</dc:subject>
  <dc:creator>Hidetoshi Onodera</dc:creator>
  <cp:lastModifiedBy>菅原 幸史</cp:lastModifiedBy>
  <cp:revision>139</cp:revision>
  <cp:lastPrinted>2017-12-22T06:49:12Z</cp:lastPrinted>
  <dcterms:created xsi:type="dcterms:W3CDTF">2003-09-04T23:57:55Z</dcterms:created>
  <dcterms:modified xsi:type="dcterms:W3CDTF">2023-01-08T05:30:10Z</dcterms:modified>
</cp:coreProperties>
</file>